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59" r:id="rId3"/>
    <p:sldId id="257" r:id="rId4"/>
    <p:sldId id="261" r:id="rId5"/>
    <p:sldId id="258" r:id="rId6"/>
    <p:sldId id="260" r:id="rId7"/>
    <p:sldId id="262" r:id="rId8"/>
    <p:sldId id="263" r:id="rId9"/>
    <p:sldId id="264" r:id="rId10"/>
    <p:sldId id="268" r:id="rId11"/>
    <p:sldId id="266"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0" d="100"/>
          <a:sy n="70" d="100"/>
        </p:scale>
        <p:origin x="-1386"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4.jpeg>
</file>

<file path=ppt/media/image5.png>
</file>

<file path=ppt/media/image6.png>
</file>

<file path=ppt/media/image7.png>
</file>

<file path=ppt/media/image8.png>
</file>

<file path=ppt/media/media1.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8D2808F-4E78-4A9A-ABD3-203C61398417}" type="datetimeFigureOut">
              <a:rPr lang="en-GB" smtClean="0"/>
              <a:t>26/06/2018</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C0F03B-4658-48F6-AD47-7F92657AB411}" type="slidenum">
              <a:rPr lang="en-GB" smtClean="0"/>
              <a:t>‹#›</a:t>
            </a:fld>
            <a:endParaRPr lang="en-GB"/>
          </a:p>
        </p:txBody>
      </p:sp>
    </p:spTree>
    <p:extLst>
      <p:ext uri="{BB962C8B-B14F-4D97-AF65-F5344CB8AC3E}">
        <p14:creationId xmlns:p14="http://schemas.microsoft.com/office/powerpoint/2010/main" val="17755448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7CE6BE10-E4C8-4C47-9C39-38D697DCF059}" type="datetime1">
              <a:rPr lang="en-GB" smtClean="0"/>
              <a:t>26/06/2018</a:t>
            </a:fld>
            <a:endParaRPr lang="en-GB" dirty="0"/>
          </a:p>
        </p:txBody>
      </p:sp>
      <p:sp>
        <p:nvSpPr>
          <p:cNvPr id="5" name="Footer Placeholder 4"/>
          <p:cNvSpPr>
            <a:spLocks noGrp="1"/>
          </p:cNvSpPr>
          <p:nvPr>
            <p:ph type="ftr" sz="quarter" idx="11"/>
          </p:nvPr>
        </p:nvSpPr>
        <p:spPr/>
        <p:txBody>
          <a:bodyPr/>
          <a:lstStyle/>
          <a:p>
            <a:r>
              <a:rPr lang="en-GB" smtClean="0"/>
              <a:t>Dom McKean Loughborough University</a:t>
            </a:r>
            <a:endParaRPr lang="en-GB" dirty="0"/>
          </a:p>
        </p:txBody>
      </p:sp>
      <p:sp>
        <p:nvSpPr>
          <p:cNvPr id="6" name="Slide Number Placeholder 5"/>
          <p:cNvSpPr>
            <a:spLocks noGrp="1"/>
          </p:cNvSpPr>
          <p:nvPr>
            <p:ph type="sldNum" sz="quarter" idx="12"/>
          </p:nvPr>
        </p:nvSpPr>
        <p:spPr/>
        <p:txBody>
          <a:bodyPr/>
          <a:lstStyle/>
          <a:p>
            <a:fld id="{0097383A-60EC-4720-B4F7-3F8B7072D89A}" type="slidenum">
              <a:rPr lang="en-GB" smtClean="0"/>
              <a:t>‹#›</a:t>
            </a:fld>
            <a:endParaRPr lang="en-GB" dirty="0"/>
          </a:p>
        </p:txBody>
      </p:sp>
    </p:spTree>
    <p:extLst>
      <p:ext uri="{BB962C8B-B14F-4D97-AF65-F5344CB8AC3E}">
        <p14:creationId xmlns:p14="http://schemas.microsoft.com/office/powerpoint/2010/main" val="3306180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FE06EC2-8A24-43EA-8019-96EC12C80ABF}" type="datetime1">
              <a:rPr lang="en-GB" smtClean="0"/>
              <a:t>26/06/2018</a:t>
            </a:fld>
            <a:endParaRPr lang="en-GB" dirty="0"/>
          </a:p>
        </p:txBody>
      </p:sp>
      <p:sp>
        <p:nvSpPr>
          <p:cNvPr id="5" name="Footer Placeholder 4"/>
          <p:cNvSpPr>
            <a:spLocks noGrp="1"/>
          </p:cNvSpPr>
          <p:nvPr>
            <p:ph type="ftr" sz="quarter" idx="11"/>
          </p:nvPr>
        </p:nvSpPr>
        <p:spPr/>
        <p:txBody>
          <a:bodyPr/>
          <a:lstStyle/>
          <a:p>
            <a:r>
              <a:rPr lang="en-GB" smtClean="0"/>
              <a:t>Dom McKean Loughborough University</a:t>
            </a:r>
            <a:endParaRPr lang="en-GB" dirty="0"/>
          </a:p>
        </p:txBody>
      </p:sp>
      <p:sp>
        <p:nvSpPr>
          <p:cNvPr id="6" name="Slide Number Placeholder 5"/>
          <p:cNvSpPr>
            <a:spLocks noGrp="1"/>
          </p:cNvSpPr>
          <p:nvPr>
            <p:ph type="sldNum" sz="quarter" idx="12"/>
          </p:nvPr>
        </p:nvSpPr>
        <p:spPr/>
        <p:txBody>
          <a:bodyPr/>
          <a:lstStyle/>
          <a:p>
            <a:fld id="{0097383A-60EC-4720-B4F7-3F8B7072D89A}" type="slidenum">
              <a:rPr lang="en-GB" smtClean="0"/>
              <a:t>‹#›</a:t>
            </a:fld>
            <a:endParaRPr lang="en-GB" dirty="0"/>
          </a:p>
        </p:txBody>
      </p:sp>
    </p:spTree>
    <p:extLst>
      <p:ext uri="{BB962C8B-B14F-4D97-AF65-F5344CB8AC3E}">
        <p14:creationId xmlns:p14="http://schemas.microsoft.com/office/powerpoint/2010/main" val="25126247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AB2E4A1A-4346-428A-9763-D1BDB3240434}" type="datetime1">
              <a:rPr lang="en-GB" smtClean="0"/>
              <a:t>26/06/2018</a:t>
            </a:fld>
            <a:endParaRPr lang="en-GB" dirty="0"/>
          </a:p>
        </p:txBody>
      </p:sp>
      <p:sp>
        <p:nvSpPr>
          <p:cNvPr id="5" name="Footer Placeholder 4"/>
          <p:cNvSpPr>
            <a:spLocks noGrp="1"/>
          </p:cNvSpPr>
          <p:nvPr>
            <p:ph type="ftr" sz="quarter" idx="11"/>
          </p:nvPr>
        </p:nvSpPr>
        <p:spPr/>
        <p:txBody>
          <a:bodyPr/>
          <a:lstStyle/>
          <a:p>
            <a:r>
              <a:rPr lang="en-GB" smtClean="0"/>
              <a:t>Dom McKean Loughborough University</a:t>
            </a:r>
            <a:endParaRPr lang="en-GB" dirty="0"/>
          </a:p>
        </p:txBody>
      </p:sp>
      <p:sp>
        <p:nvSpPr>
          <p:cNvPr id="6" name="Slide Number Placeholder 5"/>
          <p:cNvSpPr>
            <a:spLocks noGrp="1"/>
          </p:cNvSpPr>
          <p:nvPr>
            <p:ph type="sldNum" sz="quarter" idx="12"/>
          </p:nvPr>
        </p:nvSpPr>
        <p:spPr/>
        <p:txBody>
          <a:bodyPr/>
          <a:lstStyle/>
          <a:p>
            <a:fld id="{0097383A-60EC-4720-B4F7-3F8B7072D89A}" type="slidenum">
              <a:rPr lang="en-GB" smtClean="0"/>
              <a:t>‹#›</a:t>
            </a:fld>
            <a:endParaRPr lang="en-GB" dirty="0"/>
          </a:p>
        </p:txBody>
      </p:sp>
    </p:spTree>
    <p:extLst>
      <p:ext uri="{BB962C8B-B14F-4D97-AF65-F5344CB8AC3E}">
        <p14:creationId xmlns:p14="http://schemas.microsoft.com/office/powerpoint/2010/main" val="2764924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3482235-8957-43B7-BA12-6AC4934FFC76}" type="datetime1">
              <a:rPr lang="en-GB" smtClean="0"/>
              <a:t>26/06/2018</a:t>
            </a:fld>
            <a:endParaRPr lang="en-GB" dirty="0"/>
          </a:p>
        </p:txBody>
      </p:sp>
      <p:sp>
        <p:nvSpPr>
          <p:cNvPr id="5" name="Footer Placeholder 4"/>
          <p:cNvSpPr>
            <a:spLocks noGrp="1"/>
          </p:cNvSpPr>
          <p:nvPr>
            <p:ph type="ftr" sz="quarter" idx="11"/>
          </p:nvPr>
        </p:nvSpPr>
        <p:spPr/>
        <p:txBody>
          <a:bodyPr/>
          <a:lstStyle/>
          <a:p>
            <a:r>
              <a:rPr lang="en-GB" smtClean="0"/>
              <a:t>Dom McKean Loughborough University</a:t>
            </a:r>
            <a:endParaRPr lang="en-GB" dirty="0"/>
          </a:p>
        </p:txBody>
      </p:sp>
      <p:sp>
        <p:nvSpPr>
          <p:cNvPr id="6" name="Slide Number Placeholder 5"/>
          <p:cNvSpPr>
            <a:spLocks noGrp="1"/>
          </p:cNvSpPr>
          <p:nvPr>
            <p:ph type="sldNum" sz="quarter" idx="12"/>
          </p:nvPr>
        </p:nvSpPr>
        <p:spPr/>
        <p:txBody>
          <a:bodyPr/>
          <a:lstStyle/>
          <a:p>
            <a:fld id="{0097383A-60EC-4720-B4F7-3F8B7072D89A}" type="slidenum">
              <a:rPr lang="en-GB" smtClean="0"/>
              <a:t>‹#›</a:t>
            </a:fld>
            <a:endParaRPr lang="en-GB" dirty="0"/>
          </a:p>
        </p:txBody>
      </p:sp>
    </p:spTree>
    <p:extLst>
      <p:ext uri="{BB962C8B-B14F-4D97-AF65-F5344CB8AC3E}">
        <p14:creationId xmlns:p14="http://schemas.microsoft.com/office/powerpoint/2010/main" val="2748837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734E40A-7C8A-47FB-8077-9F0B119464E8}" type="datetime1">
              <a:rPr lang="en-GB" smtClean="0"/>
              <a:t>26/06/2018</a:t>
            </a:fld>
            <a:endParaRPr lang="en-GB" dirty="0"/>
          </a:p>
        </p:txBody>
      </p:sp>
      <p:sp>
        <p:nvSpPr>
          <p:cNvPr id="5" name="Footer Placeholder 4"/>
          <p:cNvSpPr>
            <a:spLocks noGrp="1"/>
          </p:cNvSpPr>
          <p:nvPr>
            <p:ph type="ftr" sz="quarter" idx="11"/>
          </p:nvPr>
        </p:nvSpPr>
        <p:spPr/>
        <p:txBody>
          <a:bodyPr/>
          <a:lstStyle/>
          <a:p>
            <a:r>
              <a:rPr lang="en-GB" smtClean="0"/>
              <a:t>Dom McKean Loughborough University</a:t>
            </a:r>
            <a:endParaRPr lang="en-GB" dirty="0"/>
          </a:p>
        </p:txBody>
      </p:sp>
      <p:sp>
        <p:nvSpPr>
          <p:cNvPr id="6" name="Slide Number Placeholder 5"/>
          <p:cNvSpPr>
            <a:spLocks noGrp="1"/>
          </p:cNvSpPr>
          <p:nvPr>
            <p:ph type="sldNum" sz="quarter" idx="12"/>
          </p:nvPr>
        </p:nvSpPr>
        <p:spPr/>
        <p:txBody>
          <a:bodyPr/>
          <a:lstStyle/>
          <a:p>
            <a:fld id="{0097383A-60EC-4720-B4F7-3F8B7072D89A}" type="slidenum">
              <a:rPr lang="en-GB" smtClean="0"/>
              <a:t>‹#›</a:t>
            </a:fld>
            <a:endParaRPr lang="en-GB" dirty="0"/>
          </a:p>
        </p:txBody>
      </p:sp>
    </p:spTree>
    <p:extLst>
      <p:ext uri="{BB962C8B-B14F-4D97-AF65-F5344CB8AC3E}">
        <p14:creationId xmlns:p14="http://schemas.microsoft.com/office/powerpoint/2010/main" val="1904287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5DC8B597-4E56-43BA-BCF0-B33403127B2F}" type="datetime1">
              <a:rPr lang="en-GB" smtClean="0"/>
              <a:t>26/06/2018</a:t>
            </a:fld>
            <a:endParaRPr lang="en-GB" dirty="0"/>
          </a:p>
        </p:txBody>
      </p:sp>
      <p:sp>
        <p:nvSpPr>
          <p:cNvPr id="6" name="Footer Placeholder 5"/>
          <p:cNvSpPr>
            <a:spLocks noGrp="1"/>
          </p:cNvSpPr>
          <p:nvPr>
            <p:ph type="ftr" sz="quarter" idx="11"/>
          </p:nvPr>
        </p:nvSpPr>
        <p:spPr/>
        <p:txBody>
          <a:bodyPr/>
          <a:lstStyle/>
          <a:p>
            <a:r>
              <a:rPr lang="en-GB" smtClean="0"/>
              <a:t>Dom McKean Loughborough University</a:t>
            </a:r>
            <a:endParaRPr lang="en-GB" dirty="0"/>
          </a:p>
        </p:txBody>
      </p:sp>
      <p:sp>
        <p:nvSpPr>
          <p:cNvPr id="7" name="Slide Number Placeholder 6"/>
          <p:cNvSpPr>
            <a:spLocks noGrp="1"/>
          </p:cNvSpPr>
          <p:nvPr>
            <p:ph type="sldNum" sz="quarter" idx="12"/>
          </p:nvPr>
        </p:nvSpPr>
        <p:spPr/>
        <p:txBody>
          <a:bodyPr/>
          <a:lstStyle/>
          <a:p>
            <a:fld id="{0097383A-60EC-4720-B4F7-3F8B7072D89A}" type="slidenum">
              <a:rPr lang="en-GB" smtClean="0"/>
              <a:t>‹#›</a:t>
            </a:fld>
            <a:endParaRPr lang="en-GB" dirty="0"/>
          </a:p>
        </p:txBody>
      </p:sp>
    </p:spTree>
    <p:extLst>
      <p:ext uri="{BB962C8B-B14F-4D97-AF65-F5344CB8AC3E}">
        <p14:creationId xmlns:p14="http://schemas.microsoft.com/office/powerpoint/2010/main" val="4225367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D3EFB2B4-E9A1-463A-90B0-BEEA1DCF155F}" type="datetime1">
              <a:rPr lang="en-GB" smtClean="0"/>
              <a:t>26/06/2018</a:t>
            </a:fld>
            <a:endParaRPr lang="en-GB" dirty="0"/>
          </a:p>
        </p:txBody>
      </p:sp>
      <p:sp>
        <p:nvSpPr>
          <p:cNvPr id="8" name="Footer Placeholder 7"/>
          <p:cNvSpPr>
            <a:spLocks noGrp="1"/>
          </p:cNvSpPr>
          <p:nvPr>
            <p:ph type="ftr" sz="quarter" idx="11"/>
          </p:nvPr>
        </p:nvSpPr>
        <p:spPr/>
        <p:txBody>
          <a:bodyPr/>
          <a:lstStyle/>
          <a:p>
            <a:r>
              <a:rPr lang="en-GB" smtClean="0"/>
              <a:t>Dom McKean Loughborough University</a:t>
            </a:r>
            <a:endParaRPr lang="en-GB" dirty="0"/>
          </a:p>
        </p:txBody>
      </p:sp>
      <p:sp>
        <p:nvSpPr>
          <p:cNvPr id="9" name="Slide Number Placeholder 8"/>
          <p:cNvSpPr>
            <a:spLocks noGrp="1"/>
          </p:cNvSpPr>
          <p:nvPr>
            <p:ph type="sldNum" sz="quarter" idx="12"/>
          </p:nvPr>
        </p:nvSpPr>
        <p:spPr/>
        <p:txBody>
          <a:bodyPr/>
          <a:lstStyle/>
          <a:p>
            <a:fld id="{0097383A-60EC-4720-B4F7-3F8B7072D89A}" type="slidenum">
              <a:rPr lang="en-GB" smtClean="0"/>
              <a:t>‹#›</a:t>
            </a:fld>
            <a:endParaRPr lang="en-GB" dirty="0"/>
          </a:p>
        </p:txBody>
      </p:sp>
    </p:spTree>
    <p:extLst>
      <p:ext uri="{BB962C8B-B14F-4D97-AF65-F5344CB8AC3E}">
        <p14:creationId xmlns:p14="http://schemas.microsoft.com/office/powerpoint/2010/main" val="626081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BBC608A8-9A7F-4D7A-9BAC-B11FADAE5329}" type="datetime1">
              <a:rPr lang="en-GB" smtClean="0"/>
              <a:t>26/06/2018</a:t>
            </a:fld>
            <a:endParaRPr lang="en-GB" dirty="0"/>
          </a:p>
        </p:txBody>
      </p:sp>
      <p:sp>
        <p:nvSpPr>
          <p:cNvPr id="4" name="Footer Placeholder 3"/>
          <p:cNvSpPr>
            <a:spLocks noGrp="1"/>
          </p:cNvSpPr>
          <p:nvPr>
            <p:ph type="ftr" sz="quarter" idx="11"/>
          </p:nvPr>
        </p:nvSpPr>
        <p:spPr/>
        <p:txBody>
          <a:bodyPr/>
          <a:lstStyle/>
          <a:p>
            <a:r>
              <a:rPr lang="en-GB" smtClean="0"/>
              <a:t>Dom McKean Loughborough University</a:t>
            </a:r>
            <a:endParaRPr lang="en-GB" dirty="0"/>
          </a:p>
        </p:txBody>
      </p:sp>
      <p:sp>
        <p:nvSpPr>
          <p:cNvPr id="5" name="Slide Number Placeholder 4"/>
          <p:cNvSpPr>
            <a:spLocks noGrp="1"/>
          </p:cNvSpPr>
          <p:nvPr>
            <p:ph type="sldNum" sz="quarter" idx="12"/>
          </p:nvPr>
        </p:nvSpPr>
        <p:spPr/>
        <p:txBody>
          <a:bodyPr/>
          <a:lstStyle/>
          <a:p>
            <a:fld id="{0097383A-60EC-4720-B4F7-3F8B7072D89A}" type="slidenum">
              <a:rPr lang="en-GB" smtClean="0"/>
              <a:t>‹#›</a:t>
            </a:fld>
            <a:endParaRPr lang="en-GB" dirty="0"/>
          </a:p>
        </p:txBody>
      </p:sp>
    </p:spTree>
    <p:extLst>
      <p:ext uri="{BB962C8B-B14F-4D97-AF65-F5344CB8AC3E}">
        <p14:creationId xmlns:p14="http://schemas.microsoft.com/office/powerpoint/2010/main" val="206958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C05AD3-0217-48C7-8DBD-9CDBA4012742}" type="datetime1">
              <a:rPr lang="en-GB" smtClean="0"/>
              <a:t>26/06/2018</a:t>
            </a:fld>
            <a:endParaRPr lang="en-GB" dirty="0"/>
          </a:p>
        </p:txBody>
      </p:sp>
      <p:sp>
        <p:nvSpPr>
          <p:cNvPr id="3" name="Footer Placeholder 2"/>
          <p:cNvSpPr>
            <a:spLocks noGrp="1"/>
          </p:cNvSpPr>
          <p:nvPr>
            <p:ph type="ftr" sz="quarter" idx="11"/>
          </p:nvPr>
        </p:nvSpPr>
        <p:spPr/>
        <p:txBody>
          <a:bodyPr/>
          <a:lstStyle/>
          <a:p>
            <a:r>
              <a:rPr lang="en-GB" smtClean="0"/>
              <a:t>Dom McKean Loughborough University</a:t>
            </a:r>
            <a:endParaRPr lang="en-GB" dirty="0"/>
          </a:p>
        </p:txBody>
      </p:sp>
      <p:sp>
        <p:nvSpPr>
          <p:cNvPr id="4" name="Slide Number Placeholder 3"/>
          <p:cNvSpPr>
            <a:spLocks noGrp="1"/>
          </p:cNvSpPr>
          <p:nvPr>
            <p:ph type="sldNum" sz="quarter" idx="12"/>
          </p:nvPr>
        </p:nvSpPr>
        <p:spPr/>
        <p:txBody>
          <a:bodyPr/>
          <a:lstStyle/>
          <a:p>
            <a:fld id="{0097383A-60EC-4720-B4F7-3F8B7072D89A}" type="slidenum">
              <a:rPr lang="en-GB" smtClean="0"/>
              <a:t>‹#›</a:t>
            </a:fld>
            <a:endParaRPr lang="en-GB" dirty="0"/>
          </a:p>
        </p:txBody>
      </p:sp>
    </p:spTree>
    <p:extLst>
      <p:ext uri="{BB962C8B-B14F-4D97-AF65-F5344CB8AC3E}">
        <p14:creationId xmlns:p14="http://schemas.microsoft.com/office/powerpoint/2010/main" val="16055551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0F0E159-E8F6-4B2A-9A24-4D0E2961CB6E}" type="datetime1">
              <a:rPr lang="en-GB" smtClean="0"/>
              <a:t>26/06/2018</a:t>
            </a:fld>
            <a:endParaRPr lang="en-GB" dirty="0"/>
          </a:p>
        </p:txBody>
      </p:sp>
      <p:sp>
        <p:nvSpPr>
          <p:cNvPr id="6" name="Footer Placeholder 5"/>
          <p:cNvSpPr>
            <a:spLocks noGrp="1"/>
          </p:cNvSpPr>
          <p:nvPr>
            <p:ph type="ftr" sz="quarter" idx="11"/>
          </p:nvPr>
        </p:nvSpPr>
        <p:spPr/>
        <p:txBody>
          <a:bodyPr/>
          <a:lstStyle/>
          <a:p>
            <a:r>
              <a:rPr lang="en-GB" smtClean="0"/>
              <a:t>Dom McKean Loughborough University</a:t>
            </a:r>
            <a:endParaRPr lang="en-GB" dirty="0"/>
          </a:p>
        </p:txBody>
      </p:sp>
      <p:sp>
        <p:nvSpPr>
          <p:cNvPr id="7" name="Slide Number Placeholder 6"/>
          <p:cNvSpPr>
            <a:spLocks noGrp="1"/>
          </p:cNvSpPr>
          <p:nvPr>
            <p:ph type="sldNum" sz="quarter" idx="12"/>
          </p:nvPr>
        </p:nvSpPr>
        <p:spPr/>
        <p:txBody>
          <a:bodyPr/>
          <a:lstStyle/>
          <a:p>
            <a:fld id="{0097383A-60EC-4720-B4F7-3F8B7072D89A}" type="slidenum">
              <a:rPr lang="en-GB" smtClean="0"/>
              <a:t>‹#›</a:t>
            </a:fld>
            <a:endParaRPr lang="en-GB" dirty="0"/>
          </a:p>
        </p:txBody>
      </p:sp>
    </p:spTree>
    <p:extLst>
      <p:ext uri="{BB962C8B-B14F-4D97-AF65-F5344CB8AC3E}">
        <p14:creationId xmlns:p14="http://schemas.microsoft.com/office/powerpoint/2010/main" val="15485021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GB"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772887-5D7E-4F32-92F7-A4904E3D5857}" type="datetime1">
              <a:rPr lang="en-GB" smtClean="0"/>
              <a:t>26/06/2018</a:t>
            </a:fld>
            <a:endParaRPr lang="en-GB" dirty="0"/>
          </a:p>
        </p:txBody>
      </p:sp>
      <p:sp>
        <p:nvSpPr>
          <p:cNvPr id="6" name="Footer Placeholder 5"/>
          <p:cNvSpPr>
            <a:spLocks noGrp="1"/>
          </p:cNvSpPr>
          <p:nvPr>
            <p:ph type="ftr" sz="quarter" idx="11"/>
          </p:nvPr>
        </p:nvSpPr>
        <p:spPr/>
        <p:txBody>
          <a:bodyPr/>
          <a:lstStyle/>
          <a:p>
            <a:r>
              <a:rPr lang="en-GB" smtClean="0"/>
              <a:t>Dom McKean Loughborough University</a:t>
            </a:r>
            <a:endParaRPr lang="en-GB" dirty="0"/>
          </a:p>
        </p:txBody>
      </p:sp>
      <p:sp>
        <p:nvSpPr>
          <p:cNvPr id="7" name="Slide Number Placeholder 6"/>
          <p:cNvSpPr>
            <a:spLocks noGrp="1"/>
          </p:cNvSpPr>
          <p:nvPr>
            <p:ph type="sldNum" sz="quarter" idx="12"/>
          </p:nvPr>
        </p:nvSpPr>
        <p:spPr/>
        <p:txBody>
          <a:bodyPr/>
          <a:lstStyle/>
          <a:p>
            <a:fld id="{0097383A-60EC-4720-B4F7-3F8B7072D89A}" type="slidenum">
              <a:rPr lang="en-GB" smtClean="0"/>
              <a:t>‹#›</a:t>
            </a:fld>
            <a:endParaRPr lang="en-GB" dirty="0"/>
          </a:p>
        </p:txBody>
      </p:sp>
    </p:spTree>
    <p:extLst>
      <p:ext uri="{BB962C8B-B14F-4D97-AF65-F5344CB8AC3E}">
        <p14:creationId xmlns:p14="http://schemas.microsoft.com/office/powerpoint/2010/main" val="15654778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E655FF-35B9-4595-8EDF-93DABD0DCD0F}" type="datetime1">
              <a:rPr lang="en-GB" smtClean="0"/>
              <a:t>26/06/2018</a:t>
            </a:fld>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smtClean="0"/>
              <a:t>Dom McKean Loughborough University</a:t>
            </a:r>
            <a:endParaRPr lang="en-GB"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97383A-60EC-4720-B4F7-3F8B7072D89A}" type="slidenum">
              <a:rPr lang="en-GB" smtClean="0"/>
              <a:t>‹#›</a:t>
            </a:fld>
            <a:endParaRPr lang="en-GB" dirty="0"/>
          </a:p>
        </p:txBody>
      </p:sp>
    </p:spTree>
    <p:extLst>
      <p:ext uri="{BB962C8B-B14F-4D97-AF65-F5344CB8AC3E}">
        <p14:creationId xmlns:p14="http://schemas.microsoft.com/office/powerpoint/2010/main" val="30015070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gif"/><Relationship Id="rId1" Type="http://schemas.microsoft.com/office/2007/relationships/media" Target="../media/media1.gif"/><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a:lnSpc>
                <a:spcPct val="115000"/>
              </a:lnSpc>
              <a:spcAft>
                <a:spcPts val="1000"/>
              </a:spcAft>
            </a:pPr>
            <a:r>
              <a:rPr lang="en-GB" sz="3200" dirty="0" smtClean="0">
                <a:latin typeface="Times New Roman" panose="02020603050405020304" pitchFamily="18" charset="0"/>
                <a:ea typeface="Calibri"/>
                <a:cs typeface="Times New Roman" panose="02020603050405020304" pitchFamily="18" charset="0"/>
              </a:rPr>
              <a:t>MTC-Intelligent Automation </a:t>
            </a:r>
            <a:r>
              <a:rPr lang="en-GB" sz="3200" dirty="0">
                <a:latin typeface="Times New Roman" panose="02020603050405020304" pitchFamily="18" charset="0"/>
                <a:ea typeface="Calibri"/>
                <a:cs typeface="Times New Roman" panose="02020603050405020304" pitchFamily="18" charset="0"/>
              </a:rPr>
              <a:t>Meeting 27-06-2018</a:t>
            </a:r>
            <a:br>
              <a:rPr lang="en-GB" sz="3200" dirty="0">
                <a:latin typeface="Times New Roman" panose="02020603050405020304" pitchFamily="18" charset="0"/>
                <a:ea typeface="Calibri"/>
                <a:cs typeface="Times New Roman" panose="02020603050405020304" pitchFamily="18" charset="0"/>
              </a:rPr>
            </a:br>
            <a:r>
              <a:rPr lang="en-GB" dirty="0">
                <a:latin typeface="Times New Roman" panose="02020603050405020304" pitchFamily="18" charset="0"/>
                <a:ea typeface="Calibri"/>
                <a:cs typeface="Times New Roman" panose="02020603050405020304" pitchFamily="18" charset="0"/>
              </a:rPr>
              <a:t>Future </a:t>
            </a:r>
            <a:r>
              <a:rPr lang="en-GB" dirty="0" smtClean="0">
                <a:latin typeface="Times New Roman" panose="02020603050405020304" pitchFamily="18" charset="0"/>
                <a:ea typeface="Calibri"/>
                <a:cs typeface="Times New Roman" panose="02020603050405020304" pitchFamily="18" charset="0"/>
              </a:rPr>
              <a:t>Challenges in Human-Robot Collaboration</a:t>
            </a:r>
            <a:r>
              <a:rPr lang="en-GB" sz="3200" dirty="0">
                <a:ea typeface="Calibri"/>
              </a:rPr>
              <a:t/>
            </a:r>
            <a:br>
              <a:rPr lang="en-GB" sz="3200" dirty="0">
                <a:ea typeface="Calibri"/>
              </a:rPr>
            </a:br>
            <a:endParaRPr lang="en-GB" dirty="0"/>
          </a:p>
        </p:txBody>
      </p:sp>
      <p:pic>
        <p:nvPicPr>
          <p:cNvPr id="8194" name="Picture 2" descr="Related im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79712" y="3717032"/>
            <a:ext cx="5248583" cy="2952328"/>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p:cNvSpPr>
            <a:spLocks noGrp="1"/>
          </p:cNvSpPr>
          <p:nvPr>
            <p:ph type="ftr" sz="quarter" idx="11"/>
          </p:nvPr>
        </p:nvSpPr>
        <p:spPr/>
        <p:txBody>
          <a:bodyPr/>
          <a:lstStyle/>
          <a:p>
            <a:r>
              <a:rPr lang="en-GB" smtClean="0"/>
              <a:t>Dom McKean Loughborough University</a:t>
            </a:r>
            <a:endParaRPr lang="en-GB" dirty="0"/>
          </a:p>
        </p:txBody>
      </p:sp>
    </p:spTree>
    <p:extLst>
      <p:ext uri="{BB962C8B-B14F-4D97-AF65-F5344CB8AC3E}">
        <p14:creationId xmlns:p14="http://schemas.microsoft.com/office/powerpoint/2010/main" val="20749005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22350" y="476672"/>
            <a:ext cx="3538736" cy="3773016"/>
          </a:xfrm>
        </p:spPr>
        <p:txBody>
          <a:bodyPr>
            <a:normAutofit/>
          </a:bodyPr>
          <a:lstStyle/>
          <a:p>
            <a:pPr marL="0" indent="0" algn="ctr">
              <a:buNone/>
            </a:pPr>
            <a:r>
              <a:rPr lang="en-GB" sz="3000" dirty="0" smtClean="0">
                <a:latin typeface="Times New Roman" panose="02020603050405020304" pitchFamily="18" charset="0"/>
                <a:cs typeface="Times New Roman" panose="02020603050405020304" pitchFamily="18" charset="0"/>
              </a:rPr>
              <a:t>Research?</a:t>
            </a:r>
          </a:p>
          <a:p>
            <a:pPr marL="0" indent="0">
              <a:buNone/>
            </a:pPr>
            <a:endParaRPr lang="en-GB" sz="3000" dirty="0" smtClean="0">
              <a:latin typeface="Times New Roman" panose="02020603050405020304" pitchFamily="18" charset="0"/>
              <a:cs typeface="Times New Roman" panose="02020603050405020304" pitchFamily="18" charset="0"/>
            </a:endParaRPr>
          </a:p>
          <a:p>
            <a:pPr marL="0" indent="0">
              <a:buNone/>
            </a:pPr>
            <a:r>
              <a:rPr lang="en-GB" sz="3000" dirty="0">
                <a:latin typeface="Times New Roman" panose="02020603050405020304" pitchFamily="18" charset="0"/>
                <a:cs typeface="Times New Roman" panose="02020603050405020304" pitchFamily="18" charset="0"/>
              </a:rPr>
              <a:t>What fundamental research questions should be answered to achieve the next breakthrough ?</a:t>
            </a:r>
          </a:p>
          <a:p>
            <a:pPr marL="0" indent="0">
              <a:buNone/>
            </a:pPr>
            <a:endParaRPr lang="en-GB" dirty="0"/>
          </a:p>
        </p:txBody>
      </p:sp>
      <p:sp>
        <p:nvSpPr>
          <p:cNvPr id="5" name="Content Placeholder 2"/>
          <p:cNvSpPr txBox="1">
            <a:spLocks/>
          </p:cNvSpPr>
          <p:nvPr/>
        </p:nvSpPr>
        <p:spPr>
          <a:xfrm>
            <a:off x="659917" y="548680"/>
            <a:ext cx="3240360" cy="3657813"/>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dirty="0" smtClean="0">
                <a:latin typeface="Times New Roman" panose="02020603050405020304" pitchFamily="18" charset="0"/>
                <a:cs typeface="Times New Roman" panose="02020603050405020304" pitchFamily="18" charset="0"/>
              </a:rPr>
              <a:t>Innovation?</a:t>
            </a:r>
          </a:p>
          <a:p>
            <a:pPr marL="0" indent="0">
              <a:buNone/>
            </a:pPr>
            <a:endParaRPr lang="en-GB" dirty="0" smtClean="0">
              <a:latin typeface="Times New Roman" panose="02020603050405020304" pitchFamily="18" charset="0"/>
              <a:cs typeface="Times New Roman" panose="02020603050405020304" pitchFamily="18" charset="0"/>
            </a:endParaRPr>
          </a:p>
          <a:p>
            <a:pPr marL="0" indent="0">
              <a:buNone/>
            </a:pPr>
            <a:r>
              <a:rPr lang="en-GB" dirty="0" smtClean="0">
                <a:latin typeface="Times New Roman" panose="02020603050405020304" pitchFamily="18" charset="0"/>
                <a:cs typeface="Times New Roman" panose="02020603050405020304" pitchFamily="18" charset="0"/>
              </a:rPr>
              <a:t>Which promising proof-of-concept results should be further developed for industrial uptake? </a:t>
            </a:r>
            <a:endParaRPr lang="en-GB" dirty="0">
              <a:latin typeface="Times New Roman" panose="02020603050405020304" pitchFamily="18" charset="0"/>
              <a:cs typeface="Times New Roman" panose="02020603050405020304" pitchFamily="18" charset="0"/>
            </a:endParaRPr>
          </a:p>
        </p:txBody>
      </p:sp>
      <p:sp>
        <p:nvSpPr>
          <p:cNvPr id="6" name="Footer Placeholder 5"/>
          <p:cNvSpPr>
            <a:spLocks noGrp="1"/>
          </p:cNvSpPr>
          <p:nvPr>
            <p:ph type="ftr" sz="quarter" idx="11"/>
          </p:nvPr>
        </p:nvSpPr>
        <p:spPr/>
        <p:txBody>
          <a:bodyPr/>
          <a:lstStyle/>
          <a:p>
            <a:r>
              <a:rPr lang="en-GB" smtClean="0"/>
              <a:t>Dom McKean Loughborough University</a:t>
            </a:r>
            <a:endParaRPr lang="en-GB" dirty="0"/>
          </a:p>
        </p:txBody>
      </p:sp>
      <p:pic>
        <p:nvPicPr>
          <p:cNvPr id="921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3848" y="4206493"/>
            <a:ext cx="2592288" cy="21449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376460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Thank You</a:t>
            </a:r>
            <a:endParaRPr lang="en-GB" dirty="0"/>
          </a:p>
        </p:txBody>
      </p:sp>
      <p:sp>
        <p:nvSpPr>
          <p:cNvPr id="3" name="Content Placeholder 2"/>
          <p:cNvSpPr>
            <a:spLocks noGrp="1"/>
          </p:cNvSpPr>
          <p:nvPr>
            <p:ph idx="1"/>
          </p:nvPr>
        </p:nvSpPr>
        <p:spPr/>
        <p:txBody>
          <a:bodyPr/>
          <a:lstStyle/>
          <a:p>
            <a:endParaRPr lang="en-GB" dirty="0"/>
          </a:p>
        </p:txBody>
      </p:sp>
      <p:sp>
        <p:nvSpPr>
          <p:cNvPr id="4" name="Footer Placeholder 3"/>
          <p:cNvSpPr>
            <a:spLocks noGrp="1"/>
          </p:cNvSpPr>
          <p:nvPr>
            <p:ph type="ftr" sz="quarter" idx="11"/>
          </p:nvPr>
        </p:nvSpPr>
        <p:spPr/>
        <p:txBody>
          <a:bodyPr/>
          <a:lstStyle/>
          <a:p>
            <a:r>
              <a:rPr lang="en-GB" smtClean="0"/>
              <a:t>Dom McKean Loughborough University</a:t>
            </a:r>
            <a:endParaRPr lang="en-GB" dirty="0"/>
          </a:p>
        </p:txBody>
      </p:sp>
    </p:spTree>
    <p:extLst>
      <p:ext uri="{BB962C8B-B14F-4D97-AF65-F5344CB8AC3E}">
        <p14:creationId xmlns:p14="http://schemas.microsoft.com/office/powerpoint/2010/main" val="34110115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48680"/>
            <a:ext cx="8229600" cy="868958"/>
          </a:xfrm>
        </p:spPr>
        <p:txBody>
          <a:bodyPr>
            <a:normAutofit fontScale="90000"/>
          </a:bodyPr>
          <a:lstStyle/>
          <a:p>
            <a:r>
              <a:rPr lang="en-GB" b="1" dirty="0">
                <a:latin typeface="Times New Roman" panose="02020603050405020304" pitchFamily="18" charset="0"/>
                <a:ea typeface="Calibri"/>
                <a:cs typeface="Times New Roman" panose="02020603050405020304" pitchFamily="18" charset="0"/>
              </a:rPr>
              <a:t>Industry 4.0: Fact or Fiction? </a:t>
            </a:r>
            <a:r>
              <a:rPr lang="en-GB" dirty="0">
                <a:ea typeface="Calibri"/>
              </a:rPr>
              <a:t/>
            </a:r>
            <a:br>
              <a:rPr lang="en-GB" dirty="0">
                <a:ea typeface="Calibri"/>
              </a:rPr>
            </a:br>
            <a:endParaRPr lang="en-GB" dirty="0"/>
          </a:p>
        </p:txBody>
      </p:sp>
      <p:sp>
        <p:nvSpPr>
          <p:cNvPr id="3" name="Content Placeholder 2"/>
          <p:cNvSpPr>
            <a:spLocks noGrp="1"/>
          </p:cNvSpPr>
          <p:nvPr>
            <p:ph idx="1"/>
          </p:nvPr>
        </p:nvSpPr>
        <p:spPr>
          <a:xfrm>
            <a:off x="457200" y="1600201"/>
            <a:ext cx="8229600" cy="2332855"/>
          </a:xfrm>
        </p:spPr>
        <p:txBody>
          <a:bodyPr>
            <a:noAutofit/>
          </a:bodyPr>
          <a:lstStyle/>
          <a:p>
            <a:pPr marL="0" indent="0">
              <a:lnSpc>
                <a:spcPct val="115000"/>
              </a:lnSpc>
              <a:spcAft>
                <a:spcPts val="1000"/>
              </a:spcAft>
              <a:buNone/>
            </a:pPr>
            <a:r>
              <a:rPr lang="en-GB" sz="2800" dirty="0" smtClean="0">
                <a:latin typeface="Times New Roman"/>
                <a:ea typeface="Calibri"/>
              </a:rPr>
              <a:t>There </a:t>
            </a:r>
            <a:r>
              <a:rPr lang="en-GB" sz="2800" dirty="0">
                <a:latin typeface="Times New Roman"/>
                <a:ea typeface="Calibri"/>
              </a:rPr>
              <a:t>is a lot of hype about collaborative robots in the media which report that some businesses are investing heavily in </a:t>
            </a:r>
            <a:r>
              <a:rPr lang="en-GB" sz="2800" dirty="0" smtClean="0">
                <a:latin typeface="Times New Roman"/>
                <a:ea typeface="Calibri"/>
              </a:rPr>
              <a:t>‘Cobots’ </a:t>
            </a:r>
            <a:r>
              <a:rPr lang="en-GB" sz="2800" dirty="0">
                <a:latin typeface="Times New Roman"/>
                <a:ea typeface="Calibri"/>
              </a:rPr>
              <a:t>as part of a shift towards the next industrial revolution. But are all areas of industry ready for such a revolution</a:t>
            </a:r>
            <a:r>
              <a:rPr lang="en-GB" sz="2800" dirty="0" smtClean="0">
                <a:latin typeface="Times New Roman"/>
                <a:ea typeface="Calibri"/>
              </a:rPr>
              <a:t>?</a:t>
            </a:r>
            <a:endParaRPr lang="en-GB" sz="2800"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5609" y="4038115"/>
            <a:ext cx="2400300" cy="1905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410994" y="4108619"/>
            <a:ext cx="5544615" cy="2074414"/>
          </a:xfrm>
          <a:prstGeom prst="rect">
            <a:avLst/>
          </a:prstGeom>
          <a:noFill/>
        </p:spPr>
        <p:txBody>
          <a:bodyPr wrap="square" rtlCol="0">
            <a:spAutoFit/>
          </a:bodyPr>
          <a:lstStyle/>
          <a:p>
            <a:pPr lvl="0">
              <a:lnSpc>
                <a:spcPct val="115000"/>
              </a:lnSpc>
              <a:spcBef>
                <a:spcPct val="20000"/>
              </a:spcBef>
              <a:spcAft>
                <a:spcPts val="1000"/>
              </a:spcAft>
            </a:pPr>
            <a:r>
              <a:rPr lang="en-GB" sz="2800" dirty="0" smtClean="0">
                <a:solidFill>
                  <a:prstClr val="black"/>
                </a:solidFill>
                <a:latin typeface="Times New Roman"/>
                <a:ea typeface="Calibri"/>
              </a:rPr>
              <a:t>Are Cobots </a:t>
            </a:r>
            <a:r>
              <a:rPr lang="en-GB" sz="2800" dirty="0">
                <a:solidFill>
                  <a:prstClr val="black"/>
                </a:solidFill>
                <a:latin typeface="Times New Roman"/>
                <a:ea typeface="Calibri"/>
              </a:rPr>
              <a:t>up to the challenge of delivering ROI for industries that have previously leveraged on the skill of human workers? </a:t>
            </a:r>
            <a:endParaRPr lang="en-GB" sz="2800" dirty="0">
              <a:solidFill>
                <a:prstClr val="black"/>
              </a:solidFill>
              <a:ea typeface="Calibri"/>
            </a:endParaRPr>
          </a:p>
        </p:txBody>
      </p:sp>
      <p:sp>
        <p:nvSpPr>
          <p:cNvPr id="5" name="Footer Placeholder 4"/>
          <p:cNvSpPr>
            <a:spLocks noGrp="1"/>
          </p:cNvSpPr>
          <p:nvPr>
            <p:ph type="ftr" sz="quarter" idx="11"/>
          </p:nvPr>
        </p:nvSpPr>
        <p:spPr/>
        <p:txBody>
          <a:bodyPr/>
          <a:lstStyle/>
          <a:p>
            <a:r>
              <a:rPr lang="en-GB" smtClean="0"/>
              <a:t>Dom McKean Loughborough University</a:t>
            </a:r>
            <a:endParaRPr lang="en-GB" dirty="0"/>
          </a:p>
        </p:txBody>
      </p:sp>
    </p:spTree>
    <p:extLst>
      <p:ext uri="{BB962C8B-B14F-4D97-AF65-F5344CB8AC3E}">
        <p14:creationId xmlns:p14="http://schemas.microsoft.com/office/powerpoint/2010/main" val="38916499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544" y="332657"/>
            <a:ext cx="8229600" cy="2808311"/>
          </a:xfrm>
        </p:spPr>
        <p:txBody>
          <a:bodyPr>
            <a:normAutofit fontScale="92500" lnSpcReduction="20000"/>
          </a:bodyPr>
          <a:lstStyle/>
          <a:p>
            <a:pPr marL="0" indent="0" algn="ctr">
              <a:buNone/>
            </a:pPr>
            <a:r>
              <a:rPr lang="en-GB" sz="3000" b="1" dirty="0">
                <a:latin typeface="Times New Roman" panose="02020603050405020304" pitchFamily="18" charset="0"/>
                <a:cs typeface="Times New Roman" panose="02020603050405020304" pitchFamily="18" charset="0"/>
              </a:rPr>
              <a:t>Problem </a:t>
            </a:r>
            <a:r>
              <a:rPr lang="en-GB" sz="3000" b="1" dirty="0" smtClean="0">
                <a:latin typeface="Times New Roman" panose="02020603050405020304" pitchFamily="18" charset="0"/>
                <a:cs typeface="Times New Roman" panose="02020603050405020304" pitchFamily="18" charset="0"/>
              </a:rPr>
              <a:t>Definition</a:t>
            </a:r>
          </a:p>
          <a:p>
            <a:pPr marL="0" indent="0">
              <a:buNone/>
            </a:pPr>
            <a:endParaRPr lang="en-GB" dirty="0">
              <a:latin typeface="Times New Roman" panose="02020603050405020304" pitchFamily="18" charset="0"/>
              <a:cs typeface="Times New Roman" panose="02020603050405020304" pitchFamily="18" charset="0"/>
            </a:endParaRPr>
          </a:p>
          <a:p>
            <a:pPr marL="0" indent="0">
              <a:buNone/>
            </a:pPr>
            <a:r>
              <a:rPr lang="en-GB" sz="3000" dirty="0">
                <a:latin typeface="Times New Roman" panose="02020603050405020304" pitchFamily="18" charset="0"/>
                <a:cs typeface="Times New Roman" panose="02020603050405020304" pitchFamily="18" charset="0"/>
              </a:rPr>
              <a:t>Robot programming can be difficult and slow, particularly as tasks become more complex. As task complexity increases so too does the need for additional sensors which require integration adding yet more complexity. </a:t>
            </a:r>
            <a:endParaRPr lang="en-GB" sz="3000" dirty="0" smtClean="0">
              <a:latin typeface="Times New Roman" panose="02020603050405020304" pitchFamily="18" charset="0"/>
              <a:cs typeface="Times New Roman" panose="02020603050405020304" pitchFamily="18" charset="0"/>
            </a:endParaRPr>
          </a:p>
          <a:p>
            <a:pPr marL="0" indent="0">
              <a:buNone/>
            </a:pPr>
            <a:endParaRPr lang="en-GB" sz="2600" dirty="0"/>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8064" y="3519939"/>
            <a:ext cx="3631406" cy="2732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95536" y="3592125"/>
            <a:ext cx="4032448" cy="2406813"/>
          </a:xfrm>
          <a:prstGeom prst="rect">
            <a:avLst/>
          </a:prstGeom>
          <a:noFill/>
        </p:spPr>
        <p:txBody>
          <a:bodyPr wrap="square" rtlCol="0">
            <a:spAutoFit/>
          </a:bodyPr>
          <a:lstStyle/>
          <a:p>
            <a:pPr lvl="0">
              <a:spcBef>
                <a:spcPct val="20000"/>
              </a:spcBef>
            </a:pPr>
            <a:r>
              <a:rPr lang="en-GB" sz="2800" dirty="0">
                <a:solidFill>
                  <a:prstClr val="black"/>
                </a:solidFill>
                <a:latin typeface="Times New Roman" panose="02020603050405020304" pitchFamily="18" charset="0"/>
                <a:cs typeface="Times New Roman" panose="02020603050405020304" pitchFamily="18" charset="0"/>
              </a:rPr>
              <a:t>What can be done to help speed up this complex systems integration and robot programming? </a:t>
            </a:r>
          </a:p>
          <a:p>
            <a:pPr marL="342900" lvl="0" indent="-342900">
              <a:spcBef>
                <a:spcPct val="20000"/>
              </a:spcBef>
              <a:buFont typeface="Arial" pitchFamily="34" charset="0"/>
              <a:buChar char="•"/>
            </a:pPr>
            <a:endParaRPr lang="en-GB" sz="3200" dirty="0">
              <a:solidFill>
                <a:prstClr val="black"/>
              </a:solidFill>
            </a:endParaRPr>
          </a:p>
        </p:txBody>
      </p:sp>
      <p:sp>
        <p:nvSpPr>
          <p:cNvPr id="5" name="Footer Placeholder 4"/>
          <p:cNvSpPr>
            <a:spLocks noGrp="1"/>
          </p:cNvSpPr>
          <p:nvPr>
            <p:ph type="ftr" sz="quarter" idx="11"/>
          </p:nvPr>
        </p:nvSpPr>
        <p:spPr/>
        <p:txBody>
          <a:bodyPr/>
          <a:lstStyle/>
          <a:p>
            <a:r>
              <a:rPr lang="en-GB" smtClean="0"/>
              <a:t>Dom McKean Loughborough University</a:t>
            </a:r>
            <a:endParaRPr lang="en-GB" dirty="0"/>
          </a:p>
        </p:txBody>
      </p:sp>
    </p:spTree>
    <p:extLst>
      <p:ext uri="{BB962C8B-B14F-4D97-AF65-F5344CB8AC3E}">
        <p14:creationId xmlns:p14="http://schemas.microsoft.com/office/powerpoint/2010/main" val="19530057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latin typeface="Times New Roman" panose="02020603050405020304" pitchFamily="18" charset="0"/>
                <a:cs typeface="Times New Roman" panose="02020603050405020304" pitchFamily="18" charset="0"/>
              </a:rPr>
              <a:t>Agenda </a:t>
            </a:r>
            <a:endParaRPr lang="en-GB"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nSpc>
                <a:spcPct val="150000"/>
              </a:lnSpc>
            </a:pPr>
            <a:r>
              <a:rPr lang="en-GB" dirty="0" smtClean="0">
                <a:latin typeface="Times New Roman" panose="02020603050405020304" pitchFamily="18" charset="0"/>
                <a:cs typeface="Times New Roman" panose="02020603050405020304" pitchFamily="18" charset="0"/>
              </a:rPr>
              <a:t>9:45 Brain Writing, What Are Robots Bad At?</a:t>
            </a:r>
          </a:p>
          <a:p>
            <a:pPr>
              <a:lnSpc>
                <a:spcPct val="150000"/>
              </a:lnSpc>
            </a:pPr>
            <a:r>
              <a:rPr lang="en-GB" dirty="0" smtClean="0">
                <a:latin typeface="Times New Roman" panose="02020603050405020304" pitchFamily="18" charset="0"/>
                <a:cs typeface="Times New Roman" panose="02020603050405020304" pitchFamily="18" charset="0"/>
              </a:rPr>
              <a:t>10:00 Complexity v Impact, Analysis</a:t>
            </a:r>
          </a:p>
          <a:p>
            <a:pPr>
              <a:lnSpc>
                <a:spcPct val="150000"/>
              </a:lnSpc>
            </a:pPr>
            <a:r>
              <a:rPr lang="en-GB" dirty="0" smtClean="0">
                <a:latin typeface="Times New Roman" panose="02020603050405020304" pitchFamily="18" charset="0"/>
                <a:cs typeface="Times New Roman" panose="02020603050405020304" pitchFamily="18" charset="0"/>
              </a:rPr>
              <a:t>10:20 Coffee</a:t>
            </a:r>
          </a:p>
          <a:p>
            <a:pPr>
              <a:lnSpc>
                <a:spcPct val="150000"/>
              </a:lnSpc>
            </a:pPr>
            <a:r>
              <a:rPr lang="en-GB" dirty="0" smtClean="0">
                <a:latin typeface="Times New Roman" panose="02020603050405020304" pitchFamily="18" charset="0"/>
                <a:cs typeface="Times New Roman" panose="02020603050405020304" pitchFamily="18" charset="0"/>
              </a:rPr>
              <a:t>10:30 Barriers, Limitation &amp; Solutions</a:t>
            </a:r>
          </a:p>
          <a:p>
            <a:pPr>
              <a:lnSpc>
                <a:spcPct val="150000"/>
              </a:lnSpc>
            </a:pPr>
            <a:r>
              <a:rPr lang="en-GB" dirty="0" smtClean="0">
                <a:latin typeface="Times New Roman" panose="02020603050405020304" pitchFamily="18" charset="0"/>
                <a:cs typeface="Times New Roman" panose="02020603050405020304" pitchFamily="18" charset="0"/>
              </a:rPr>
              <a:t>12:30 Finish for Lunch </a:t>
            </a:r>
            <a:endParaRPr lang="en-GB" dirty="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en-GB" smtClean="0"/>
              <a:t>Dom McKean Loughborough University</a:t>
            </a:r>
            <a:endParaRPr lang="en-GB" dirty="0"/>
          </a:p>
        </p:txBody>
      </p:sp>
    </p:spTree>
    <p:extLst>
      <p:ext uri="{BB962C8B-B14F-4D97-AF65-F5344CB8AC3E}">
        <p14:creationId xmlns:p14="http://schemas.microsoft.com/office/powerpoint/2010/main" val="40484202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347864" y="980728"/>
            <a:ext cx="2448272" cy="1800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Current Industrial Robotics</a:t>
            </a:r>
            <a:endParaRPr lang="en-GB" sz="2000" dirty="0"/>
          </a:p>
        </p:txBody>
      </p:sp>
      <p:sp>
        <p:nvSpPr>
          <p:cNvPr id="7" name="Rectangle 6"/>
          <p:cNvSpPr/>
          <p:nvPr/>
        </p:nvSpPr>
        <p:spPr>
          <a:xfrm>
            <a:off x="971600" y="3154613"/>
            <a:ext cx="2376264" cy="1786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What are Robots Good At?</a:t>
            </a:r>
          </a:p>
          <a:p>
            <a:pPr algn="ctr"/>
            <a:endParaRPr lang="en-GB" sz="2000" dirty="0" smtClean="0"/>
          </a:p>
          <a:p>
            <a:pPr algn="ctr"/>
            <a:r>
              <a:rPr lang="en-GB" sz="2000" dirty="0" smtClean="0"/>
              <a:t>Rhetorical Question</a:t>
            </a:r>
            <a:endParaRPr lang="en-GB" sz="2000" dirty="0"/>
          </a:p>
        </p:txBody>
      </p:sp>
      <p:sp>
        <p:nvSpPr>
          <p:cNvPr id="8" name="Rectangle 7"/>
          <p:cNvSpPr/>
          <p:nvPr/>
        </p:nvSpPr>
        <p:spPr>
          <a:xfrm>
            <a:off x="5796136" y="3154613"/>
            <a:ext cx="2448272" cy="1786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W.R.T Industry Needs: What are Robots Bad At?</a:t>
            </a:r>
            <a:endParaRPr lang="en-GB" sz="2000" dirty="0"/>
          </a:p>
        </p:txBody>
      </p:sp>
      <p:cxnSp>
        <p:nvCxnSpPr>
          <p:cNvPr id="6" name="Curved Connector 5"/>
          <p:cNvCxnSpPr>
            <a:stCxn id="4" idx="3"/>
            <a:endCxn id="8" idx="0"/>
          </p:cNvCxnSpPr>
          <p:nvPr/>
        </p:nvCxnSpPr>
        <p:spPr>
          <a:xfrm>
            <a:off x="5796136" y="1880828"/>
            <a:ext cx="1224136" cy="1273785"/>
          </a:xfrm>
          <a:prstGeom prst="curved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1" name="Curved Connector 10"/>
          <p:cNvCxnSpPr>
            <a:stCxn id="4" idx="1"/>
            <a:endCxn id="7" idx="0"/>
          </p:cNvCxnSpPr>
          <p:nvPr/>
        </p:nvCxnSpPr>
        <p:spPr>
          <a:xfrm rot="10800000" flipV="1">
            <a:off x="2159732" y="1880827"/>
            <a:ext cx="1188132" cy="1273785"/>
          </a:xfrm>
          <a:prstGeom prst="curvedConnector2">
            <a:avLst/>
          </a:prstGeom>
          <a:ln>
            <a:tailEnd type="arrow"/>
          </a:ln>
        </p:spPr>
        <p:style>
          <a:lnRef idx="1">
            <a:schemeClr val="accent1"/>
          </a:lnRef>
          <a:fillRef idx="0">
            <a:schemeClr val="accent1"/>
          </a:fillRef>
          <a:effectRef idx="0">
            <a:schemeClr val="accent1"/>
          </a:effectRef>
          <a:fontRef idx="minor">
            <a:schemeClr val="tx1"/>
          </a:fontRef>
        </p:style>
      </p:cxnSp>
      <p:sp>
        <p:nvSpPr>
          <p:cNvPr id="20" name="Footer Placeholder 19"/>
          <p:cNvSpPr>
            <a:spLocks noGrp="1"/>
          </p:cNvSpPr>
          <p:nvPr>
            <p:ph type="ftr" sz="quarter" idx="11"/>
          </p:nvPr>
        </p:nvSpPr>
        <p:spPr/>
        <p:txBody>
          <a:bodyPr/>
          <a:lstStyle/>
          <a:p>
            <a:r>
              <a:rPr lang="en-GB" smtClean="0"/>
              <a:t>Dom McKean Loughborough University</a:t>
            </a:r>
            <a:endParaRPr lang="en-GB" dirty="0"/>
          </a:p>
        </p:txBody>
      </p:sp>
    </p:spTree>
    <p:extLst>
      <p:ext uri="{BB962C8B-B14F-4D97-AF65-F5344CB8AC3E}">
        <p14:creationId xmlns:p14="http://schemas.microsoft.com/office/powerpoint/2010/main" val="27772301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latin typeface="Times New Roman" panose="02020603050405020304" pitchFamily="18" charset="0"/>
                <a:cs typeface="Times New Roman" panose="02020603050405020304" pitchFamily="18" charset="0"/>
              </a:rPr>
              <a:t>Brain Write</a:t>
            </a:r>
            <a:endParaRPr lang="en-GB" dirty="0">
              <a:latin typeface="Times New Roman" panose="02020603050405020304" pitchFamily="18" charset="0"/>
              <a:cs typeface="Times New Roman" panose="02020603050405020304" pitchFamily="18" charset="0"/>
            </a:endParaRPr>
          </a:p>
        </p:txBody>
      </p:sp>
      <p:pic>
        <p:nvPicPr>
          <p:cNvPr id="4098" name="Picture 2" descr="Related im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23928" y="2132856"/>
            <a:ext cx="4647965" cy="309634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566723" y="2787750"/>
            <a:ext cx="2448272" cy="1786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smtClean="0"/>
              <a:t>W.R.T Industry Needs: What are Robots Bad At?</a:t>
            </a:r>
            <a:endParaRPr lang="en-GB" sz="2000" dirty="0"/>
          </a:p>
        </p:txBody>
      </p:sp>
      <p:sp>
        <p:nvSpPr>
          <p:cNvPr id="4" name="Footer Placeholder 3"/>
          <p:cNvSpPr>
            <a:spLocks noGrp="1"/>
          </p:cNvSpPr>
          <p:nvPr>
            <p:ph type="ftr" sz="quarter" idx="11"/>
          </p:nvPr>
        </p:nvSpPr>
        <p:spPr/>
        <p:txBody>
          <a:bodyPr/>
          <a:lstStyle/>
          <a:p>
            <a:r>
              <a:rPr lang="en-GB" smtClean="0"/>
              <a:t>Dom McKean Loughborough University</a:t>
            </a:r>
            <a:endParaRPr lang="en-GB" dirty="0"/>
          </a:p>
        </p:txBody>
      </p:sp>
    </p:spTree>
    <p:extLst>
      <p:ext uri="{BB962C8B-B14F-4D97-AF65-F5344CB8AC3E}">
        <p14:creationId xmlns:p14="http://schemas.microsoft.com/office/powerpoint/2010/main" val="37197777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31224" cy="562074"/>
          </a:xfrm>
        </p:spPr>
        <p:txBody>
          <a:bodyPr>
            <a:noAutofit/>
          </a:bodyPr>
          <a:lstStyle/>
          <a:p>
            <a:r>
              <a:rPr lang="en-GB" sz="3200" dirty="0">
                <a:latin typeface="Times New Roman" panose="02020603050405020304" pitchFamily="18" charset="0"/>
                <a:cs typeface="Times New Roman" panose="02020603050405020304" pitchFamily="18" charset="0"/>
              </a:rPr>
              <a:t>Complexity v Impact, </a:t>
            </a:r>
            <a:r>
              <a:rPr lang="en-GB" sz="3200" dirty="0" smtClean="0">
                <a:latin typeface="Times New Roman" panose="02020603050405020304" pitchFamily="18" charset="0"/>
                <a:cs typeface="Times New Roman" panose="02020603050405020304" pitchFamily="18" charset="0"/>
              </a:rPr>
              <a:t>Analysis</a:t>
            </a:r>
            <a:endParaRPr lang="en-GB" sz="3200" dirty="0">
              <a:latin typeface="Times New Roman" panose="02020603050405020304" pitchFamily="18" charset="0"/>
              <a:cs typeface="Times New Roman" panose="02020603050405020304" pitchFamily="18" charset="0"/>
            </a:endParaRPr>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71600" y="1011347"/>
            <a:ext cx="7195712" cy="58326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Footer Placeholder 5"/>
          <p:cNvSpPr>
            <a:spLocks noGrp="1"/>
          </p:cNvSpPr>
          <p:nvPr>
            <p:ph type="ftr" sz="quarter" idx="11"/>
          </p:nvPr>
        </p:nvSpPr>
        <p:spPr/>
        <p:txBody>
          <a:bodyPr/>
          <a:lstStyle/>
          <a:p>
            <a:r>
              <a:rPr lang="en-GB" smtClean="0"/>
              <a:t>Dom McKean Loughborough University</a:t>
            </a:r>
            <a:endParaRPr lang="en-GB" dirty="0"/>
          </a:p>
        </p:txBody>
      </p:sp>
    </p:spTree>
    <p:extLst>
      <p:ext uri="{BB962C8B-B14F-4D97-AF65-F5344CB8AC3E}">
        <p14:creationId xmlns:p14="http://schemas.microsoft.com/office/powerpoint/2010/main" val="14194209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latin typeface="Times New Roman" panose="02020603050405020304" pitchFamily="18" charset="0"/>
                <a:cs typeface="Times New Roman" panose="02020603050405020304" pitchFamily="18" charset="0"/>
              </a:rPr>
              <a:t>Coffee Time</a:t>
            </a:r>
            <a:endParaRPr lang="en-GB" dirty="0">
              <a:latin typeface="Times New Roman" panose="02020603050405020304" pitchFamily="18" charset="0"/>
              <a:cs typeface="Times New Roman" panose="02020603050405020304" pitchFamily="18" charset="0"/>
            </a:endParaRPr>
          </a:p>
        </p:txBody>
      </p:sp>
      <p:pic>
        <p:nvPicPr>
          <p:cNvPr id="6" name="giphy.gif">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55750" y="1600200"/>
            <a:ext cx="6034088" cy="4525963"/>
          </a:xfrm>
        </p:spPr>
      </p:pic>
      <p:sp>
        <p:nvSpPr>
          <p:cNvPr id="7" name="Footer Placeholder 6"/>
          <p:cNvSpPr>
            <a:spLocks noGrp="1"/>
          </p:cNvSpPr>
          <p:nvPr>
            <p:ph type="ftr" sz="quarter" idx="11"/>
          </p:nvPr>
        </p:nvSpPr>
        <p:spPr/>
        <p:txBody>
          <a:bodyPr/>
          <a:lstStyle/>
          <a:p>
            <a:r>
              <a:rPr lang="en-GB" smtClean="0"/>
              <a:t>Dom McKean Loughborough University</a:t>
            </a:r>
            <a:endParaRPr lang="en-GB" dirty="0"/>
          </a:p>
        </p:txBody>
      </p:sp>
    </p:spTree>
    <p:extLst>
      <p:ext uri="{BB962C8B-B14F-4D97-AF65-F5344CB8AC3E}">
        <p14:creationId xmlns:p14="http://schemas.microsoft.com/office/powerpoint/2010/main" val="3961010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22350" y="476672"/>
            <a:ext cx="3538736" cy="3773016"/>
          </a:xfrm>
        </p:spPr>
        <p:txBody>
          <a:bodyPr>
            <a:normAutofit/>
          </a:bodyPr>
          <a:lstStyle/>
          <a:p>
            <a:pPr marL="0" indent="0" algn="ctr">
              <a:buNone/>
            </a:pPr>
            <a:r>
              <a:rPr lang="en-GB" dirty="0" smtClean="0">
                <a:latin typeface="Times New Roman" panose="02020603050405020304" pitchFamily="18" charset="0"/>
                <a:cs typeface="Times New Roman" panose="02020603050405020304" pitchFamily="18" charset="0"/>
              </a:rPr>
              <a:t>Barriers?</a:t>
            </a:r>
          </a:p>
          <a:p>
            <a:pPr marL="0" indent="0">
              <a:buNone/>
            </a:pPr>
            <a:endParaRPr lang="en-GB" dirty="0" smtClean="0">
              <a:latin typeface="Times New Roman" panose="02020603050405020304" pitchFamily="18" charset="0"/>
              <a:cs typeface="Times New Roman" panose="02020603050405020304" pitchFamily="18" charset="0"/>
            </a:endParaRPr>
          </a:p>
          <a:p>
            <a:pPr marL="0" indent="0">
              <a:buNone/>
            </a:pPr>
            <a:r>
              <a:rPr lang="en-GB" dirty="0" smtClean="0">
                <a:latin typeface="Times New Roman" panose="02020603050405020304" pitchFamily="18" charset="0"/>
                <a:cs typeface="Times New Roman" panose="02020603050405020304" pitchFamily="18" charset="0"/>
              </a:rPr>
              <a:t>What is preventing this technology from entering the industrial automation market?</a:t>
            </a:r>
            <a:endParaRPr lang="en-GB" dirty="0">
              <a:latin typeface="Times New Roman" panose="02020603050405020304" pitchFamily="18" charset="0"/>
              <a:cs typeface="Times New Roman" panose="02020603050405020304" pitchFamily="18" charset="0"/>
            </a:endParaRPr>
          </a:p>
          <a:p>
            <a:pPr marL="0" indent="0">
              <a:buNone/>
            </a:pPr>
            <a:endParaRPr lang="en-GB" dirty="0"/>
          </a:p>
        </p:txBody>
      </p:sp>
      <p:sp>
        <p:nvSpPr>
          <p:cNvPr id="5" name="Content Placeholder 2"/>
          <p:cNvSpPr txBox="1">
            <a:spLocks/>
          </p:cNvSpPr>
          <p:nvPr/>
        </p:nvSpPr>
        <p:spPr>
          <a:xfrm>
            <a:off x="659917" y="548680"/>
            <a:ext cx="3240360" cy="3657813"/>
          </a:xfrm>
          <a:prstGeom prst="rect">
            <a:avLst/>
          </a:prstGeom>
        </p:spPr>
        <p:txBody>
          <a:bodyPr vert="horz" lIns="91440" tIns="45720" rIns="91440" bIns="45720" rtlCol="0">
            <a:normAutofit fontScale="925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GB" dirty="0" smtClean="0">
                <a:latin typeface="Times New Roman" panose="02020603050405020304" pitchFamily="18" charset="0"/>
                <a:cs typeface="Times New Roman" panose="02020603050405020304" pitchFamily="18" charset="0"/>
              </a:rPr>
              <a:t>Limitations?</a:t>
            </a:r>
          </a:p>
          <a:p>
            <a:endParaRPr lang="en-GB" dirty="0" smtClean="0">
              <a:latin typeface="Times New Roman" panose="02020603050405020304" pitchFamily="18" charset="0"/>
              <a:cs typeface="Times New Roman" panose="02020603050405020304" pitchFamily="18" charset="0"/>
            </a:endParaRPr>
          </a:p>
          <a:p>
            <a:pPr marL="0" indent="0">
              <a:buNone/>
            </a:pPr>
            <a:r>
              <a:rPr lang="en-GB" dirty="0" smtClean="0">
                <a:latin typeface="Times New Roman" panose="02020603050405020304" pitchFamily="18" charset="0"/>
                <a:cs typeface="Times New Roman" panose="02020603050405020304" pitchFamily="18" charset="0"/>
              </a:rPr>
              <a:t>What is limiting this technology from being adopted more widely or to its full potential? </a:t>
            </a:r>
            <a:endParaRPr lang="en-GB" dirty="0">
              <a:latin typeface="Times New Roman" panose="02020603050405020304" pitchFamily="18" charset="0"/>
              <a:cs typeface="Times New Roman" panose="02020603050405020304" pitchFamily="18" charset="0"/>
            </a:endParaRPr>
          </a:p>
        </p:txBody>
      </p:sp>
      <p:sp>
        <p:nvSpPr>
          <p:cNvPr id="6" name="Footer Placeholder 5"/>
          <p:cNvSpPr>
            <a:spLocks noGrp="1"/>
          </p:cNvSpPr>
          <p:nvPr>
            <p:ph type="ftr" sz="quarter" idx="11"/>
          </p:nvPr>
        </p:nvSpPr>
        <p:spPr/>
        <p:txBody>
          <a:bodyPr/>
          <a:lstStyle/>
          <a:p>
            <a:r>
              <a:rPr lang="en-GB" smtClean="0"/>
              <a:t>Dom McKean Loughborough University</a:t>
            </a:r>
            <a:endParaRPr lang="en-GB" dirty="0"/>
          </a:p>
        </p:txBody>
      </p:sp>
      <p:pic>
        <p:nvPicPr>
          <p:cNvPr id="614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7878" y="4281988"/>
            <a:ext cx="4664571" cy="20458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48270399"/>
      </p:ext>
    </p:extLst>
  </p:cSld>
  <p:clrMapOvr>
    <a:masterClrMapping/>
  </p:clrMapOvr>
  <p:timing>
    <p:tnLst>
      <p:par>
        <p:cTn id="1" dur="indefinite" restart="never" nodeType="tmRoot"/>
      </p:par>
    </p:tnLst>
  </p:timing>
</p:sld>
</file>

<file path=ppt/theme/theme1.xml><?xml version="1.0" encoding="utf-8"?>
<a:theme xmlns:a="http://schemas.openxmlformats.org/drawingml/2006/main" name="Default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753</TotalTime>
  <Words>309</Words>
  <Application>Microsoft Office PowerPoint</Application>
  <PresentationFormat>On-screen Show (4:3)</PresentationFormat>
  <Paragraphs>47</Paragraphs>
  <Slides>11</Slides>
  <Notes>0</Notes>
  <HiddenSlides>0</HiddenSlides>
  <MMClips>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Default Theme</vt:lpstr>
      <vt:lpstr>MTC-Intelligent Automation Meeting 27-06-2018 Future Challenges in Human-Robot Collaboration </vt:lpstr>
      <vt:lpstr>Industry 4.0: Fact or Fiction?  </vt:lpstr>
      <vt:lpstr>PowerPoint Presentation</vt:lpstr>
      <vt:lpstr>Agenda </vt:lpstr>
      <vt:lpstr>PowerPoint Presentation</vt:lpstr>
      <vt:lpstr>Brain Write</vt:lpstr>
      <vt:lpstr>Complexity v Impact, Analysis</vt:lpstr>
      <vt:lpstr>Coffee Time</vt:lpstr>
      <vt:lpstr>PowerPoint Presentation</vt:lpstr>
      <vt:lpstr>PowerPoint Presentation</vt:lpstr>
      <vt:lpstr>Thank You</vt:lpstr>
    </vt:vector>
  </TitlesOfParts>
  <Company>Loughborough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MTC Meeting 27-06-2018 Future Automation Challenges</dc:title>
  <dc:creator>Dom McKean</dc:creator>
  <cp:lastModifiedBy>Dom McKean</cp:lastModifiedBy>
  <cp:revision>16</cp:revision>
  <dcterms:created xsi:type="dcterms:W3CDTF">2018-06-26T19:14:32Z</dcterms:created>
  <dcterms:modified xsi:type="dcterms:W3CDTF">2018-06-27T07:48:01Z</dcterms:modified>
</cp:coreProperties>
</file>

<file path=docProps/thumbnail.jpeg>
</file>